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6" r:id="rId6"/>
    <p:sldId id="292" r:id="rId7"/>
    <p:sldId id="291" r:id="rId8"/>
    <p:sldId id="270" r:id="rId9"/>
    <p:sldId id="293" r:id="rId10"/>
    <p:sldId id="273" r:id="rId11"/>
    <p:sldId id="287" r:id="rId12"/>
    <p:sldId id="268" r:id="rId13"/>
    <p:sldId id="271" r:id="rId14"/>
    <p:sldId id="288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30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2E-4A67-ABB7-DD78A2E787C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2E-4A67-ABB7-DD78A2E787C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42E-4A67-ABB7-DD78A2E787CE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42E-4A67-ABB7-DD78A2E787CE}"/>
              </c:ext>
            </c:extLst>
          </c:dPt>
          <c:cat>
            <c:strRef>
              <c:f>Sheet1!$A$2:$A$5</c:f>
              <c:strCache>
                <c:ptCount val="4"/>
                <c:pt idx="0">
                  <c:v>1.er trimestre</c:v>
                </c:pt>
                <c:pt idx="1">
                  <c:v>2.º trimestre</c:v>
                </c:pt>
                <c:pt idx="2">
                  <c:v>3.er trimestre</c:v>
                </c:pt>
                <c:pt idx="3">
                  <c:v>4.º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15</c:v>
                </c:pt>
                <c:pt idx="2">
                  <c:v>10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2E-4A67-ABB7-DD78A2E787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"/>
        <c:holeSize val="7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CFA5F72-8C3C-47C4-BAAE-AAD53B502F6D}" type="datetime1">
              <a:rPr lang="es-ES" smtClean="0"/>
              <a:t>10/12/2024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A8C659-3DDB-48CB-A056-6A658A161B7C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4E63C5-A243-470D-8390-8C4D5E642375}" type="datetime1">
              <a:rPr lang="es-ES" smtClean="0"/>
              <a:t>10/12/2024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dirty="0"/>
              <a:t>Segundo nivel</a:t>
            </a:r>
          </a:p>
          <a:p>
            <a:pPr lvl="2" rtl="0"/>
            <a:r>
              <a:rPr lang="es-ES" dirty="0"/>
              <a:t>Tercer nivel</a:t>
            </a:r>
          </a:p>
          <a:p>
            <a:pPr lvl="3" rtl="0"/>
            <a:r>
              <a:rPr lang="es-ES" dirty="0"/>
              <a:t>Cuarto nivel</a:t>
            </a:r>
          </a:p>
          <a:p>
            <a:pPr lvl="4" rtl="0"/>
            <a:r>
              <a:rPr lang="es-ES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A004F4-F240-48F9-8AE1-486585C7F00D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19A0E-AF63-AE48-7EBD-99E195597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>
            <a:extLst>
              <a:ext uri="{FF2B5EF4-FFF2-40B4-BE49-F238E27FC236}">
                <a16:creationId xmlns:a16="http://schemas.microsoft.com/office/drawing/2014/main" id="{18098AD2-30AC-7EB6-C0F3-565C489A7F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>
            <a:extLst>
              <a:ext uri="{FF2B5EF4-FFF2-40B4-BE49-F238E27FC236}">
                <a16:creationId xmlns:a16="http://schemas.microsoft.com/office/drawing/2014/main" id="{C3EE7FA9-DA37-5CD2-71C7-F995C393D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89BB6459-9143-78A1-0C1D-6D2820AF35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29620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2064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27980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rtlCol="0"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088917-CCAE-4D7C-A02D-EE615348765B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s contenidos en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to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514390-AA99-469E-94F5-F9F16EB7B61C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contenido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i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DD3692-D545-40A3-8F5F-282FE444CA26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0" name="Marcador de posición de imagen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1" name="Marcador de posición de imagen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posición de imagen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3" name="Marcador de posición de imagen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4" name="Marcador de posición de imagen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ación con la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ción de imagen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0" name="objeto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07662E-7206-4E96-AE8A-89CABBF854F4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e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5257B8-97D1-4375-8FDE-5C795BF49B30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7" name="Marcador de posición de imagen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imagen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5" name="Marcador de texto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7" name="Marcador de texto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9992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n con ley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to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ES" noProof="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CBFC3C-42EC-4460-9D76-96F1E8E0B662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9" name="objeto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2" name="Marcador de posición de imagen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texto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Marcador de posición de imagen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6" name="Marcador de posición de texto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312EB9-9729-4FAD-8373-A418D3DF724C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207C4C-07E3-4EE8-9931-EEC16BF49252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70FF08-5F54-4A2C-A787-F7D6BFBFC462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5B1BDD-7000-4F3F-B9E7-17979A7FBD75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D5CFD7-B49D-4B10-8EA3-A285AD2A605F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224B15-5D30-4E4C-8F83-05B8C13D4DDB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D9BA1-E6FD-4A95-80AB-D864C087A0FC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AAFC51-B778-437C-AF2E-CFBBBFE133F8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7E9567B-DF5D-4470-94BE-7DF002E86266}" type="datetime1">
              <a:rPr lang="es-ES" noProof="0" smtClean="0"/>
              <a:t>10/12/2024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jpe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rofesionales que colaboran en una mesa en un portátil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to 3" descr="Personas con documento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1524000" y="1674796"/>
            <a:ext cx="9144000" cy="2492767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25000"/>
              </a:lnSpc>
            </a:pPr>
            <a:r>
              <a:rPr lang="es-ES" sz="5000" dirty="0">
                <a:solidFill>
                  <a:schemeClr val="bg1"/>
                </a:solidFill>
              </a:rPr>
              <a:t>APARTAMENTO INTELIGENTE MULTIFUNCIONAL</a:t>
            </a:r>
            <a:br>
              <a:rPr lang="es-ES" sz="5000" dirty="0">
                <a:solidFill>
                  <a:schemeClr val="bg1"/>
                </a:solidFill>
              </a:rPr>
            </a:br>
            <a:r>
              <a:rPr lang="es-ES" sz="5000" dirty="0">
                <a:solidFill>
                  <a:schemeClr val="bg1"/>
                </a:solidFill>
              </a:rPr>
              <a:t>DOMOSYNC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8495071" y="5584722"/>
            <a:ext cx="3588773" cy="1160207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 fontScale="62500" lnSpcReduction="20000"/>
          </a:bodyPr>
          <a:lstStyle/>
          <a:p>
            <a:pPr rtl="0"/>
            <a:r>
              <a:rPr lang="es-ES" sz="2500" b="1" i="1" spc="65" dirty="0">
                <a:solidFill>
                  <a:schemeClr val="accent1"/>
                </a:solidFill>
                <a:cs typeface="Arial"/>
              </a:rPr>
              <a:t>Juan Diego Cabrera Moncada</a:t>
            </a:r>
          </a:p>
          <a:p>
            <a:pPr rtl="0"/>
            <a:r>
              <a:rPr lang="es-ES" dirty="0"/>
              <a:t>Leyder Homero Marcillo Mera</a:t>
            </a:r>
          </a:p>
          <a:p>
            <a:pPr rtl="0"/>
            <a:r>
              <a:rPr lang="es-ES" sz="2500" b="1" i="1" spc="65" dirty="0">
                <a:solidFill>
                  <a:schemeClr val="accent1"/>
                </a:solidFill>
                <a:cs typeface="Arial"/>
              </a:rPr>
              <a:t>Santiago José Vargas Higuera</a:t>
            </a:r>
          </a:p>
          <a:p>
            <a:pPr rtl="0"/>
            <a:r>
              <a:rPr lang="es-ES" dirty="0"/>
              <a:t>Santiago Pereira Ramírez</a:t>
            </a:r>
            <a:endParaRPr lang="es-ES" sz="2500" b="1" i="1" spc="65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6" name="objeto 7" descr="Rectángulo beig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217255" y="3367131"/>
            <a:ext cx="3780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 rtlCol="0"/>
          <a:lstStyle/>
          <a:p>
            <a:pPr rtl="0"/>
            <a:r>
              <a:rPr lang="es-ES" dirty="0"/>
              <a:t>PRINCIPALES</a:t>
            </a:r>
            <a:br>
              <a:rPr lang="es-ES" dirty="0"/>
            </a:br>
            <a:r>
              <a:rPr lang="es-ES" dirty="0"/>
              <a:t>COMPETIDORES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7055714" y="1769168"/>
            <a:ext cx="4531709" cy="143123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es-ES" sz="2200" b="1" dirty="0">
                <a:solidFill>
                  <a:schemeClr val="bg1"/>
                </a:solidFill>
                <a:latin typeface="+mj-lt"/>
              </a:rPr>
              <a:t>Desde casa</a:t>
            </a:r>
          </a:p>
          <a:p>
            <a:pPr marR="417195" rtl="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,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consectetur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adipiscing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elit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Etiam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aliquet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mi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lacinia.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10</a:t>
            </a:fld>
            <a:endParaRPr lang="es-ES" sz="1000" dirty="0"/>
          </a:p>
        </p:txBody>
      </p:sp>
      <p:pic>
        <p:nvPicPr>
          <p:cNvPr id="7" name="Marcador de posición de imagen 6" descr="Dos hombres miran un portátil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" y="2781223"/>
            <a:ext cx="6024983" cy="2736901"/>
          </a:xfrm>
        </p:spPr>
      </p:pic>
      <p:pic>
        <p:nvPicPr>
          <p:cNvPr id="15" name="Marcador de posición de imagen 14" descr="Icono comprobació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1713834"/>
            <a:ext cx="576000" cy="576000"/>
          </a:xfrm>
        </p:spPr>
      </p:pic>
      <p:pic>
        <p:nvPicPr>
          <p:cNvPr id="17" name="Marcador de posición de imagen 16" descr="Icono comprobació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2935990"/>
            <a:ext cx="576000" cy="576001"/>
          </a:xfrm>
        </p:spPr>
      </p:pic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7055713" y="2990536"/>
            <a:ext cx="4531709" cy="1431234"/>
          </a:xfrm>
        </p:spPr>
        <p:txBody>
          <a:bodyPr rtlCol="0">
            <a:normAutofit lnSpcReduction="10000"/>
          </a:bodyPr>
          <a:lstStyle/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es-ES" sz="2400" b="1" dirty="0">
                <a:solidFill>
                  <a:schemeClr val="bg1"/>
                </a:solidFill>
                <a:latin typeface="+mj-lt"/>
              </a:rPr>
              <a:t>En línea</a:t>
            </a:r>
          </a:p>
          <a:p>
            <a:pPr marR="417195" rtl="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pic>
        <p:nvPicPr>
          <p:cNvPr id="19" name="Marcador de posición de imagen 18" descr="Icono comprobació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4558201"/>
            <a:ext cx="576000" cy="576001"/>
          </a:xfrm>
        </p:spPr>
      </p:pic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7055713" y="4627654"/>
            <a:ext cx="4672463" cy="143123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es-ES" sz="2200" b="1" dirty="0">
                <a:solidFill>
                  <a:schemeClr val="bg1"/>
                </a:solidFill>
                <a:latin typeface="+mj-lt"/>
              </a:rPr>
              <a:t>Proveedor de descuento</a:t>
            </a:r>
          </a:p>
          <a:p>
            <a:pPr marR="417195" rtl="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Nulla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erat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nunc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hendrerit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ultrices </a:t>
            </a:r>
            <a:r>
              <a:rPr lang="es-E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</a:t>
            </a:r>
          </a:p>
        </p:txBody>
      </p:sp>
      <p:sp>
        <p:nvSpPr>
          <p:cNvPr id="8" name="objeto 13" descr="Rectángulo beig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402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6" descr="Chica con documento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s-E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Naiara</a:t>
            </a:r>
            <a:r>
              <a:rPr lang="es-ES" sz="2500" b="1" i="1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s-E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Padilla</a:t>
            </a: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s-E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npadilla@example.com</a:t>
            </a: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s-ES" sz="2500" b="1" i="1" spc="45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678-555-0100</a:t>
            </a:r>
            <a:endParaRPr lang="es-E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es-E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to 6" descr="Rectángulo beig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3312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 rtlCol="0">
            <a:normAutofit/>
          </a:bodyPr>
          <a:lstStyle/>
          <a:p>
            <a:pPr rtl="0"/>
            <a:r>
              <a:rPr lang="es-ES" sz="5000" dirty="0">
                <a:solidFill>
                  <a:schemeClr val="bg1"/>
                </a:solidFill>
              </a:rPr>
              <a:t>¡GRACIAS!</a:t>
            </a:r>
            <a:endParaRPr lang="es-ES" sz="5000" dirty="0"/>
          </a:p>
        </p:txBody>
      </p:sp>
      <p:pic>
        <p:nvPicPr>
          <p:cNvPr id="11" name="Gráfico 10" descr="Icono de persona">
            <a:extLst>
              <a:ext uri="{FF2B5EF4-FFF2-40B4-BE49-F238E27FC236}">
                <a16:creationId xmlns:a16="http://schemas.microsoft.com/office/drawing/2014/main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Gráfico 11" descr="Icono de correo electrónico">
            <a:extLst>
              <a:ext uri="{FF2B5EF4-FFF2-40B4-BE49-F238E27FC236}">
                <a16:creationId xmlns:a16="http://schemas.microsoft.com/office/drawing/2014/main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Gráfico 12" descr="Icono de teléfono">
            <a:extLst>
              <a:ext uri="{FF2B5EF4-FFF2-40B4-BE49-F238E27FC236}">
                <a16:creationId xmlns:a16="http://schemas.microsoft.com/office/drawing/2014/main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A39DE2-464A-46AF-92D8-7786B35D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2EE24B5-652C-4DB5-B7C3-B5BBEC1280B1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7" descr="Hombre hablando por teléfono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0"/>
            <a:ext cx="6991350" cy="6858000"/>
          </a:xfrm>
          <a:prstGeom prst="rect">
            <a:avLst/>
          </a:prstGeom>
        </p:spPr>
      </p:pic>
      <p:sp>
        <p:nvSpPr>
          <p:cNvPr id="5" name="objeto 3" descr="Rectángulo beig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6" name="objeto 6" descr="Rectángulo azul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NUESTRA GRAN IDEA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2</a:t>
            </a:fld>
            <a:endParaRPr lang="es-ES" sz="1000" dirty="0"/>
          </a:p>
        </p:txBody>
      </p:sp>
      <p:sp>
        <p:nvSpPr>
          <p:cNvPr id="7" name="objeto 9" descr="Rectángulo beig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45792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9" name="Marcador de contenido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Descripción </a:t>
            </a:r>
            <a:r>
              <a:rPr lang="es-ES" sz="1800" i="1" spc="-2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proy</a:t>
            </a:r>
            <a:endParaRPr lang="es-E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Rectángulo azul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to 3" descr="Rectángulo azul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9" name="Elipse 8" descr="Óvalo beige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DIAGRAMA DE BLOQUES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3</a:t>
            </a:fld>
            <a:endParaRPr lang="es-ES" sz="1000" dirty="0"/>
          </a:p>
        </p:txBody>
      </p:sp>
      <p:graphicFrame>
        <p:nvGraphicFramePr>
          <p:cNvPr id="13" name="Marcador de contenido 12" descr="Tabla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100769496"/>
              </p:ext>
            </p:extLst>
          </p:nvPr>
        </p:nvGraphicFramePr>
        <p:xfrm>
          <a:off x="859454" y="2544763"/>
          <a:ext cx="10473092" cy="201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618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4620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es-ES" sz="3000" b="1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20 807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3000" b="1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183 billones €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3000" b="1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12 %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3000" b="1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50 000 €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3000" b="1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5 %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0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</a:t>
                      </a: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amet</a:t>
                      </a:r>
                      <a:endParaRPr kumimoji="0" lang="es-E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</a:t>
                      </a:r>
                      <a:r>
                        <a:rPr lang="es-ES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</a:t>
                      </a:r>
                      <a:r>
                        <a:rPr lang="es-ES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amet</a:t>
                      </a:r>
                      <a:endParaRPr kumimoji="0" lang="es-E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amet</a:t>
                      </a:r>
                      <a:endParaRPr lang="es-ES" sz="1800" i="1" kern="1200" spc="-25" noProof="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amet</a:t>
                      </a:r>
                      <a:endParaRPr lang="es-ES" sz="1800" i="1" kern="1200" spc="-25" noProof="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</a:t>
                      </a:r>
                      <a:r>
                        <a:rPr lang="es-ES" sz="1800" i="1" kern="1200" spc="-25" noProof="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lang="es-ES" sz="1800" i="1" kern="1200" spc="-25" noProof="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amet</a:t>
                      </a:r>
                      <a:endParaRPr lang="es-ES" sz="1800" i="1" kern="1200" spc="-25" noProof="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to 5" descr="Rectángulo beig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6768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cxnSp>
        <p:nvCxnSpPr>
          <p:cNvPr id="12" name="Conector recto 11" descr="Línea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6000" y="4558596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7" y="4944638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/>
          <a:p>
            <a:pPr algn="ctr" rtl="0">
              <a:lnSpc>
                <a:spcPct val="100000"/>
              </a:lnSpc>
              <a:spcBef>
                <a:spcPts val="1055"/>
              </a:spcBef>
            </a:pPr>
            <a:r>
              <a:rPr lang="es-ES" sz="3000" dirty="0">
                <a:solidFill>
                  <a:schemeClr val="tx2"/>
                </a:solidFill>
                <a:latin typeface="+mj-lt"/>
              </a:rPr>
              <a:t>ÉXITO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4</a:t>
            </a:fld>
            <a:endParaRPr lang="es-ES" sz="1000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D5D9271-B659-4A45-8868-BAEC4EF7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DIAGRAMA DE FLUJO</a:t>
            </a:r>
          </a:p>
        </p:txBody>
      </p:sp>
      <p:sp>
        <p:nvSpPr>
          <p:cNvPr id="29" name="objeto 27" descr="Rectángulo beig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947015" y="1341198"/>
            <a:ext cx="2844000" cy="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450FC97-7BB6-E5BB-ADD3-D175B05AE173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96097A4E-34FE-FEB0-C301-FE3C961E9E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23" name="Elipse 22" descr="Óvalo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2" y="1690689"/>
            <a:ext cx="3353001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Soluciones personalizadas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Disponibilidad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5</a:t>
            </a:fld>
            <a:endParaRPr lang="es-ES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REQUISITOS FUNCIONALES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148965" cy="214662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Servicio personalizado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  <a:p>
            <a:pPr marR="5080" rtl="0">
              <a:lnSpc>
                <a:spcPct val="120000"/>
              </a:lnSpc>
              <a:spcBef>
                <a:spcPts val="600"/>
              </a:spcBef>
            </a:pPr>
            <a:endParaRPr lang="es-ES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8479502" y="3849456"/>
            <a:ext cx="3148965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Economías de escala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3849455"/>
            <a:ext cx="3278847" cy="256096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spc="-30" dirty="0">
                <a:solidFill>
                  <a:schemeClr val="bg1"/>
                </a:solidFill>
              </a:rPr>
              <a:t>Programas de fidelidad preferentes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3849455"/>
            <a:ext cx="3259789" cy="237797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Conexiones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  <a:p>
            <a:pPr marL="0" indent="0" rtl="0">
              <a:lnSpc>
                <a:spcPct val="100000"/>
              </a:lnSpc>
              <a:spcBef>
                <a:spcPts val="600"/>
              </a:spcBef>
              <a:buNone/>
            </a:pPr>
            <a:endParaRPr lang="es-ES" dirty="0"/>
          </a:p>
        </p:txBody>
      </p:sp>
      <p:pic>
        <p:nvPicPr>
          <p:cNvPr id="36" name="Marcador de posición de imagen 35" descr="Icono comprobació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Marcador de posición de imagen 37" descr="Icono comprobació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Marcador de posición de imagen 39" descr="Icono comprobació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Marcador de posición de imagen 33" descr="Icono comprobació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pic>
        <p:nvPicPr>
          <p:cNvPr id="42" name="Marcador de posición de imagen 41" descr="Icono comprobació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3792078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512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pic>
        <p:nvPicPr>
          <p:cNvPr id="32" name="Marcador de posición de imagen 31" descr="Icono comprobació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33E25-B07D-5538-D179-24FF9D4DF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76A27537-4415-A4BD-7314-2393EFF0B6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D6BC2CA9-EEE2-6423-B8A4-554047F95D3B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23" name="Elipse 22" descr="Óvalo beige">
            <a:extLst>
              <a:ext uri="{FF2B5EF4-FFF2-40B4-BE49-F238E27FC236}">
                <a16:creationId xmlns:a16="http://schemas.microsoft.com/office/drawing/2014/main" id="{06E8CAF8-FB7D-B07C-4621-0E29862D8B28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84376F3A-3F54-30F0-8FAE-43572A6F7A34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2" y="1690689"/>
            <a:ext cx="3353001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Soluciones personalizadas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E06096BD-FBE6-2064-94A5-D3078B39E6E4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Disponibilidad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9A9F5CB-1317-642E-35C8-FA6CA492A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6</a:t>
            </a:fld>
            <a:endParaRPr lang="es-ES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787AD31-7BF2-F1A3-7AF4-F2E90A347975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REQUISITOS NO FUNCIONALES</a:t>
            </a:r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7CC9EE7-E4BB-AC98-4925-1E96A502A036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148965" cy="214662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Servicio personalizado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  <a:p>
            <a:pPr marR="5080" rtl="0">
              <a:lnSpc>
                <a:spcPct val="120000"/>
              </a:lnSpc>
              <a:spcBef>
                <a:spcPts val="600"/>
              </a:spcBef>
            </a:pPr>
            <a:endParaRPr lang="es-ES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7AA3AA72-7ADC-AA6F-F9BA-0E9E2E80BCBA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8479502" y="3849456"/>
            <a:ext cx="3148965" cy="1922438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Economías de escala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C43F9440-40F2-8942-6DDA-F1478C66781F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3849455"/>
            <a:ext cx="3278847" cy="256096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spc="-30" dirty="0">
                <a:solidFill>
                  <a:schemeClr val="bg1"/>
                </a:solidFill>
              </a:rPr>
              <a:t>Programas de fidelidad preferentes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BDE219D9-BF35-703C-E40F-D8C1F59E349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3849455"/>
            <a:ext cx="3259789" cy="237797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900" b="1" dirty="0">
                <a:solidFill>
                  <a:schemeClr val="bg1"/>
                </a:solidFill>
              </a:rPr>
              <a:t>Conexiones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congue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quis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tortor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eget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sodales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fermentum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magna ut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eleifend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Integer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convallis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suscipit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ante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eu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varius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Morbi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purus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dolor.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amet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ipsum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finibus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justo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viverra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  <a:r>
              <a:rPr lang="es-ES" sz="14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blandit</a:t>
            </a: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</a:t>
            </a:r>
          </a:p>
          <a:p>
            <a:pPr marL="0" indent="0" rtl="0">
              <a:lnSpc>
                <a:spcPct val="100000"/>
              </a:lnSpc>
              <a:spcBef>
                <a:spcPts val="600"/>
              </a:spcBef>
              <a:buNone/>
            </a:pPr>
            <a:endParaRPr lang="es-ES" dirty="0"/>
          </a:p>
        </p:txBody>
      </p:sp>
      <p:pic>
        <p:nvPicPr>
          <p:cNvPr id="36" name="Marcador de posición de imagen 35" descr="Icono comprobación">
            <a:extLst>
              <a:ext uri="{FF2B5EF4-FFF2-40B4-BE49-F238E27FC236}">
                <a16:creationId xmlns:a16="http://schemas.microsoft.com/office/drawing/2014/main" id="{749A160C-BBDA-3B64-B90E-1156644569FA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Marcador de posición de imagen 37" descr="Icono comprobación">
            <a:extLst>
              <a:ext uri="{FF2B5EF4-FFF2-40B4-BE49-F238E27FC236}">
                <a16:creationId xmlns:a16="http://schemas.microsoft.com/office/drawing/2014/main" id="{AD7B8E51-1BFC-9105-4D38-F4623C7A79AA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Marcador de posición de imagen 39" descr="Icono comprobación">
            <a:extLst>
              <a:ext uri="{FF2B5EF4-FFF2-40B4-BE49-F238E27FC236}">
                <a16:creationId xmlns:a16="http://schemas.microsoft.com/office/drawing/2014/main" id="{D2CF1308-156A-A869-C6E2-7A530DAF1975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Marcador de posición de imagen 33" descr="Icono comprobación">
            <a:extLst>
              <a:ext uri="{FF2B5EF4-FFF2-40B4-BE49-F238E27FC236}">
                <a16:creationId xmlns:a16="http://schemas.microsoft.com/office/drawing/2014/main" id="{9B661594-4617-498A-6AE4-5D0922C712E7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pic>
        <p:nvPicPr>
          <p:cNvPr id="42" name="Marcador de posición de imagen 41" descr="Icono comprobación">
            <a:extLst>
              <a:ext uri="{FF2B5EF4-FFF2-40B4-BE49-F238E27FC236}">
                <a16:creationId xmlns:a16="http://schemas.microsoft.com/office/drawing/2014/main" id="{51769277-1540-4E27-8EEF-D618130234B4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3792078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5A87AB0E-A426-F4FA-225C-CBB58B2965A8}"/>
              </a:ext>
            </a:extLst>
          </p:cNvPr>
          <p:cNvSpPr/>
          <p:nvPr/>
        </p:nvSpPr>
        <p:spPr bwMode="ltGray">
          <a:xfrm>
            <a:off x="929705" y="1339122"/>
            <a:ext cx="46512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pic>
        <p:nvPicPr>
          <p:cNvPr id="32" name="Marcador de posición de imagen 31" descr="Icono comprobación">
            <a:extLst>
              <a:ext uri="{FF2B5EF4-FFF2-40B4-BE49-F238E27FC236}">
                <a16:creationId xmlns:a16="http://schemas.microsoft.com/office/drawing/2014/main" id="{D7FDC988-D017-DAA7-B3C0-357D6AE4C21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150456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 descr="Personas que debaten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ctá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13" name="Elipse 12" descr="Óvalo bei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PROTOTIPO Y PRODUCCIÓN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53349" y="1985963"/>
            <a:ext cx="3789362" cy="823912"/>
          </a:xfrm>
        </p:spPr>
        <p:txBody>
          <a:bodyPr rtlCol="0"/>
          <a:lstStyle/>
          <a:p>
            <a:pPr rtl="0"/>
            <a:r>
              <a:rPr lang="es-ES" dirty="0"/>
              <a:t>Costos de prototipo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3" y="3434047"/>
            <a:ext cx="4052750" cy="2755616"/>
          </a:xfrm>
        </p:spPr>
        <p:txBody>
          <a:bodyPr rtlCol="0">
            <a:normAutofit/>
          </a:bodyPr>
          <a:lstStyle/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s-ES" sz="1800" i="1" dirty="0" err="1">
                <a:solidFill>
                  <a:srgbClr val="FFFFFF"/>
                </a:solidFill>
                <a:cs typeface="Arial"/>
              </a:rPr>
              <a:t>Lorem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i="1" dirty="0" err="1">
                <a:solidFill>
                  <a:srgbClr val="FFFFFF"/>
                </a:solidFill>
                <a:cs typeface="Arial"/>
              </a:rPr>
              <a:t>ipsum</a:t>
            </a:r>
            <a:r>
              <a:rPr lang="es-ES" sz="1800" i="1" spc="-5" dirty="0">
                <a:solidFill>
                  <a:srgbClr val="FFFFFF"/>
                </a:solidFill>
                <a:cs typeface="Arial"/>
              </a:rPr>
              <a:t>:</a:t>
            </a:r>
            <a:r>
              <a:rPr lang="es-ES" sz="1800" i="1" spc="-45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10 % - 17 %</a:t>
            </a:r>
            <a:endParaRPr lang="es-ES" sz="1800" i="1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spc="-5" dirty="0">
                <a:solidFill>
                  <a:srgbClr val="FFFFFF"/>
                </a:solidFill>
                <a:cs typeface="Arial"/>
              </a:rPr>
              <a:t>Dolor </a:t>
            </a: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sit</a:t>
            </a:r>
            <a:r>
              <a:rPr lang="es-ES" sz="1800" i="1" spc="-5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amet</a:t>
            </a:r>
            <a:r>
              <a:rPr lang="es-ES" sz="1800" i="1" spc="-5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13 % - 17 %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Consectetur</a:t>
            </a:r>
            <a:r>
              <a:rPr lang="es-ES" sz="1800" i="1" spc="-35" dirty="0">
                <a:solidFill>
                  <a:srgbClr val="FFFFFF"/>
                </a:solidFill>
                <a:cs typeface="Arial"/>
              </a:rPr>
              <a:t>:</a:t>
            </a:r>
            <a:r>
              <a:rPr lang="es-ES" sz="1800" i="1" spc="-15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5 % - 10 %</a:t>
            </a:r>
          </a:p>
          <a:p>
            <a:pPr marR="775335"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dirty="0" err="1">
                <a:solidFill>
                  <a:srgbClr val="FFFFFF"/>
                </a:solidFill>
                <a:cs typeface="Arial"/>
              </a:rPr>
              <a:t>Adipiscing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Comisión del servicio 25 €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spc="-25" dirty="0" err="1">
                <a:solidFill>
                  <a:srgbClr val="FFFFFF"/>
                </a:solidFill>
                <a:cs typeface="Arial"/>
              </a:rPr>
              <a:t>Etiam</a:t>
            </a:r>
            <a:r>
              <a:rPr lang="es-ES" sz="1800" i="1" spc="-25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i="1" spc="-25" dirty="0" err="1">
                <a:solidFill>
                  <a:srgbClr val="FFFFFF"/>
                </a:solidFill>
                <a:cs typeface="Arial"/>
              </a:rPr>
              <a:t>aliquet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</a:t>
            </a:r>
            <a:r>
              <a:rPr lang="es-ES" sz="1800" i="1" spc="-60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30 % - 33 %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 rtlCol="0"/>
          <a:lstStyle/>
          <a:p>
            <a:pPr rtl="0"/>
            <a:r>
              <a:rPr lang="es-ES" dirty="0"/>
              <a:t>Producción en masa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 rtlCol="0">
            <a:normAutofit/>
          </a:bodyPr>
          <a:lstStyle/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s-ES" sz="1800" i="1" spc="-5" dirty="0">
                <a:solidFill>
                  <a:srgbClr val="FFFFFF"/>
                </a:solidFill>
                <a:cs typeface="Arial"/>
              </a:rPr>
              <a:t>Dolor </a:t>
            </a: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sit</a:t>
            </a:r>
            <a:r>
              <a:rPr lang="es-ES" sz="1800" i="1" spc="-5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amet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entre 6 y 9 meses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dirty="0" err="1">
                <a:solidFill>
                  <a:srgbClr val="FFFFFF"/>
                </a:solidFill>
                <a:cs typeface="Arial"/>
              </a:rPr>
              <a:t>Consectetur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entre 9 y 12 meses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dirty="0" err="1">
                <a:solidFill>
                  <a:srgbClr val="FFFFFF"/>
                </a:solidFill>
                <a:cs typeface="Arial"/>
              </a:rPr>
              <a:t>Adipiscing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inmediata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es-ES" sz="1800" i="1" dirty="0" err="1">
                <a:solidFill>
                  <a:srgbClr val="FFFFFF"/>
                </a:solidFill>
                <a:cs typeface="Arial"/>
              </a:rPr>
              <a:t>Etiam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 </a:t>
            </a:r>
            <a:r>
              <a:rPr lang="es-ES" sz="1800" i="1" dirty="0" err="1">
                <a:solidFill>
                  <a:srgbClr val="FFFFFF"/>
                </a:solidFill>
                <a:cs typeface="Arial"/>
              </a:rPr>
              <a:t>aliquet</a:t>
            </a:r>
            <a:r>
              <a:rPr lang="es-E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s-ES" sz="1800" b="1" i="1" spc="-5" dirty="0">
                <a:solidFill>
                  <a:schemeClr val="accent1"/>
                </a:solidFill>
                <a:cs typeface="Arial"/>
              </a:rPr>
              <a:t>depende</a:t>
            </a:r>
            <a:endParaRPr lang="es-ES" sz="1800" i="1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7</a:t>
            </a:fld>
            <a:endParaRPr lang="es-ES" sz="1000" dirty="0"/>
          </a:p>
        </p:txBody>
      </p:sp>
      <p:sp>
        <p:nvSpPr>
          <p:cNvPr id="9" name="objeto 5" descr="Rectángulo bei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7" y="1346384"/>
            <a:ext cx="48708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13" descr="Manos de persona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to 3" descr="Rectángulo azul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7" name="Elipse 6" descr="Óvalo beige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9" name="Título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FINANCIACIÓN NECESARIA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8</a:t>
            </a:fld>
            <a:endParaRPr lang="es-ES" sz="1000" dirty="0"/>
          </a:p>
        </p:txBody>
      </p:sp>
      <p:sp>
        <p:nvSpPr>
          <p:cNvPr id="6" name="Elipse 5" descr="Círculo blanco">
            <a:extLst>
              <a:ext uri="{FF2B5EF4-FFF2-40B4-BE49-F238E27FC236}">
                <a16:creationId xmlns:a16="http://schemas.microsoft.com/office/drawing/2014/main" id="{18308D5A-12F5-4BB2-A4E0-37BA17CB1AB5}"/>
              </a:ext>
            </a:extLst>
          </p:cNvPr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9" name="objeto 5" descr="Rectángulo beig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585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graphicFrame>
        <p:nvGraphicFramePr>
          <p:cNvPr id="10" name="Marcador de contenido 24" descr="Gráfico">
            <a:extLst>
              <a:ext uri="{FF2B5EF4-FFF2-40B4-BE49-F238E27FC236}">
                <a16:creationId xmlns:a16="http://schemas.microsoft.com/office/drawing/2014/main" id="{4AF4332F-83BC-4DC5-9516-227508BC57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2781222"/>
              </p:ext>
            </p:extLst>
          </p:nvPr>
        </p:nvGraphicFramePr>
        <p:xfrm>
          <a:off x="2520157" y="1699285"/>
          <a:ext cx="7151687" cy="4319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objeto 7">
            <a:extLst>
              <a:ext uri="{FF2B5EF4-FFF2-40B4-BE49-F238E27FC236}">
                <a16:creationId xmlns:a16="http://schemas.microsoft.com/office/drawing/2014/main" id="{ADD866C3-A26F-4579-B7C3-5EFD9B87C03B}"/>
              </a:ext>
            </a:extLst>
          </p:cNvPr>
          <p:cNvSpPr txBox="1"/>
          <p:nvPr/>
        </p:nvSpPr>
        <p:spPr>
          <a:xfrm>
            <a:off x="9187353" y="2469616"/>
            <a:ext cx="1621818" cy="89768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rtl="0">
              <a:spcBef>
                <a:spcPts val="340"/>
              </a:spcBef>
            </a:pPr>
            <a:r>
              <a:rPr lang="es-ES" sz="1400" i="1" spc="15" dirty="0">
                <a:solidFill>
                  <a:schemeClr val="bg2"/>
                </a:solidFill>
                <a:cs typeface="Arial"/>
              </a:rPr>
              <a:t>INVERSOR DE DEUDAS</a:t>
            </a:r>
          </a:p>
          <a:p>
            <a:pPr marL="12700" algn="r" rtl="0">
              <a:spcBef>
                <a:spcPts val="340"/>
              </a:spcBef>
            </a:pPr>
            <a:r>
              <a:rPr lang="es-ES" sz="2500" b="1" dirty="0">
                <a:solidFill>
                  <a:schemeClr val="bg1"/>
                </a:solidFill>
                <a:latin typeface="+mj-lt"/>
              </a:rPr>
              <a:t>XXXXX €</a:t>
            </a:r>
          </a:p>
        </p:txBody>
      </p:sp>
      <p:sp>
        <p:nvSpPr>
          <p:cNvPr id="12" name="objeto 8">
            <a:extLst>
              <a:ext uri="{FF2B5EF4-FFF2-40B4-BE49-F238E27FC236}">
                <a16:creationId xmlns:a16="http://schemas.microsoft.com/office/drawing/2014/main" id="{9443DAA2-8BB3-4983-BE18-DE25682FF713}"/>
              </a:ext>
            </a:extLst>
          </p:cNvPr>
          <p:cNvSpPr txBox="1"/>
          <p:nvPr/>
        </p:nvSpPr>
        <p:spPr>
          <a:xfrm>
            <a:off x="1503507" y="4946920"/>
            <a:ext cx="161033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rtl="0">
              <a:lnSpc>
                <a:spcPct val="100000"/>
              </a:lnSpc>
              <a:spcBef>
                <a:spcPts val="340"/>
              </a:spcBef>
            </a:pPr>
            <a:r>
              <a:rPr lang="es-ES" sz="1400" i="1" spc="15" dirty="0">
                <a:solidFill>
                  <a:schemeClr val="bg2"/>
                </a:solidFill>
                <a:cs typeface="Arial"/>
              </a:rPr>
              <a:t>BANCO</a:t>
            </a:r>
          </a:p>
          <a:p>
            <a:pPr marL="12700" rtl="0">
              <a:lnSpc>
                <a:spcPct val="100000"/>
              </a:lnSpc>
              <a:spcBef>
                <a:spcPts val="425"/>
              </a:spcBef>
            </a:pPr>
            <a:r>
              <a:rPr lang="es-ES" sz="2500" b="1" dirty="0">
                <a:solidFill>
                  <a:schemeClr val="bg1"/>
                </a:solidFill>
                <a:latin typeface="+mj-lt"/>
              </a:rPr>
              <a:t>XXXXX €</a:t>
            </a:r>
          </a:p>
        </p:txBody>
      </p:sp>
      <p:sp>
        <p:nvSpPr>
          <p:cNvPr id="13" name="objeto 9">
            <a:extLst>
              <a:ext uri="{FF2B5EF4-FFF2-40B4-BE49-F238E27FC236}">
                <a16:creationId xmlns:a16="http://schemas.microsoft.com/office/drawing/2014/main" id="{45E34A9E-134A-42FD-820E-74C9C4A6E06E}"/>
              </a:ext>
            </a:extLst>
          </p:cNvPr>
          <p:cNvSpPr txBox="1"/>
          <p:nvPr/>
        </p:nvSpPr>
        <p:spPr>
          <a:xfrm>
            <a:off x="8977095" y="4946920"/>
            <a:ext cx="1711398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algn="ctr" rtl="0">
              <a:lnSpc>
                <a:spcPct val="100000"/>
              </a:lnSpc>
              <a:spcBef>
                <a:spcPts val="340"/>
              </a:spcBef>
            </a:pPr>
            <a:r>
              <a:rPr lang="es-ES" sz="1400" i="1" spc="15" dirty="0">
                <a:solidFill>
                  <a:schemeClr val="bg2"/>
                </a:solidFill>
                <a:cs typeface="Arial"/>
              </a:rPr>
              <a:t>CAPITAL PROPIO</a:t>
            </a:r>
          </a:p>
          <a:p>
            <a:pPr marL="12700" algn="r" rtl="0">
              <a:lnSpc>
                <a:spcPct val="100000"/>
              </a:lnSpc>
              <a:spcBef>
                <a:spcPts val="340"/>
              </a:spcBef>
            </a:pPr>
            <a:r>
              <a:rPr lang="es-ES" sz="2500" b="1" dirty="0">
                <a:solidFill>
                  <a:schemeClr val="bg1"/>
                </a:solidFill>
                <a:latin typeface="+mj-lt"/>
              </a:rPr>
              <a:t>XXXXX €</a:t>
            </a:r>
          </a:p>
        </p:txBody>
      </p:sp>
      <p:sp>
        <p:nvSpPr>
          <p:cNvPr id="14" name="objeto 7">
            <a:extLst>
              <a:ext uri="{FF2B5EF4-FFF2-40B4-BE49-F238E27FC236}">
                <a16:creationId xmlns:a16="http://schemas.microsoft.com/office/drawing/2014/main" id="{FFC4D6E5-F39D-4148-8E29-64D0DE6071D2}"/>
              </a:ext>
            </a:extLst>
          </p:cNvPr>
          <p:cNvSpPr txBox="1"/>
          <p:nvPr/>
        </p:nvSpPr>
        <p:spPr>
          <a:xfrm>
            <a:off x="1503507" y="2469616"/>
            <a:ext cx="1793571" cy="89768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rtl="0">
              <a:lnSpc>
                <a:spcPct val="100000"/>
              </a:lnSpc>
              <a:spcBef>
                <a:spcPts val="340"/>
              </a:spcBef>
            </a:pPr>
            <a:r>
              <a:rPr lang="es-ES" sz="1400" i="1" spc="20" dirty="0">
                <a:solidFill>
                  <a:schemeClr val="bg2"/>
                </a:solidFill>
                <a:cs typeface="Arial"/>
              </a:rPr>
              <a:t>INVERSIÓN</a:t>
            </a:r>
            <a:r>
              <a:rPr lang="es-ES" sz="1400" i="1" spc="15" dirty="0">
                <a:solidFill>
                  <a:schemeClr val="bg2"/>
                </a:solidFill>
                <a:cs typeface="Arial"/>
              </a:rPr>
              <a:t> DE DEUDAS</a:t>
            </a:r>
          </a:p>
          <a:p>
            <a:pPr marL="12700" rtl="0">
              <a:lnSpc>
                <a:spcPct val="100000"/>
              </a:lnSpc>
              <a:spcBef>
                <a:spcPts val="340"/>
              </a:spcBef>
            </a:pPr>
            <a:r>
              <a:rPr lang="es-ES" sz="2500" b="1" dirty="0">
                <a:solidFill>
                  <a:schemeClr val="bg1"/>
                </a:solidFill>
                <a:latin typeface="+mj-lt"/>
                <a:cs typeface="Avenir Black"/>
              </a:rPr>
              <a:t>XXXXX €</a:t>
            </a:r>
            <a:endParaRPr lang="es-ES" sz="2500" dirty="0">
              <a:solidFill>
                <a:schemeClr val="bg1"/>
              </a:solidFill>
              <a:latin typeface="+mj-lt"/>
              <a:cs typeface="Avenir Black"/>
            </a:endParaRPr>
          </a:p>
        </p:txBody>
      </p:sp>
      <p:cxnSp>
        <p:nvCxnSpPr>
          <p:cNvPr id="15" name="Conector recto 14" descr="Línea blanca">
            <a:extLst>
              <a:ext uri="{FF2B5EF4-FFF2-40B4-BE49-F238E27FC236}">
                <a16:creationId xmlns:a16="http://schemas.microsoft.com/office/drawing/2014/main" id="{8F10C47F-8DB6-4F10-999F-9F0945EF1066}"/>
              </a:ext>
            </a:extLst>
          </p:cNvPr>
          <p:cNvCxnSpPr/>
          <p:nvPr/>
        </p:nvCxnSpPr>
        <p:spPr>
          <a:xfrm>
            <a:off x="3255441" y="2944678"/>
            <a:ext cx="9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 descr="Línea blanca">
            <a:extLst>
              <a:ext uri="{FF2B5EF4-FFF2-40B4-BE49-F238E27FC236}">
                <a16:creationId xmlns:a16="http://schemas.microsoft.com/office/drawing/2014/main" id="{ABF823CE-8F30-44E8-A4F3-B87E440DA298}"/>
              </a:ext>
            </a:extLst>
          </p:cNvPr>
          <p:cNvCxnSpPr>
            <a:cxnSpLocks/>
          </p:cNvCxnSpPr>
          <p:nvPr/>
        </p:nvCxnSpPr>
        <p:spPr>
          <a:xfrm>
            <a:off x="3255441" y="5406326"/>
            <a:ext cx="14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 descr="Línea blanca">
            <a:extLst>
              <a:ext uri="{FF2B5EF4-FFF2-40B4-BE49-F238E27FC236}">
                <a16:creationId xmlns:a16="http://schemas.microsoft.com/office/drawing/2014/main" id="{1EC67F4A-791B-465C-A6D0-425D45D4BDC4}"/>
              </a:ext>
            </a:extLst>
          </p:cNvPr>
          <p:cNvCxnSpPr>
            <a:cxnSpLocks/>
          </p:cNvCxnSpPr>
          <p:nvPr/>
        </p:nvCxnSpPr>
        <p:spPr>
          <a:xfrm>
            <a:off x="7961864" y="2944678"/>
            <a:ext cx="9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 descr="Línea blanca">
            <a:extLst>
              <a:ext uri="{FF2B5EF4-FFF2-40B4-BE49-F238E27FC236}">
                <a16:creationId xmlns:a16="http://schemas.microsoft.com/office/drawing/2014/main" id="{21CEE569-9C3A-4C5E-A777-4A90772E84F2}"/>
              </a:ext>
            </a:extLst>
          </p:cNvPr>
          <p:cNvCxnSpPr>
            <a:cxnSpLocks/>
          </p:cNvCxnSpPr>
          <p:nvPr/>
        </p:nvCxnSpPr>
        <p:spPr>
          <a:xfrm>
            <a:off x="7680960" y="5406326"/>
            <a:ext cx="12529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Marcador de posición de imagen 46" descr="Personas que debaten algo">
            <a:extLst>
              <a:ext uri="{FF2B5EF4-FFF2-40B4-BE49-F238E27FC236}">
                <a16:creationId xmlns:a16="http://schemas.microsoft.com/office/drawing/2014/main" id="{0FD54BB1-BA8F-46B1-AE35-C73B73A482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</p:spPr>
      </p:pic>
      <p:sp>
        <p:nvSpPr>
          <p:cNvPr id="35" name="objeto 3" descr="Rectángulo azul">
            <a:extLst>
              <a:ext uri="{FF2B5EF4-FFF2-40B4-BE49-F238E27FC236}">
                <a16:creationId xmlns:a16="http://schemas.microsoft.com/office/drawing/2014/main" id="{9206F938-D64B-410D-BE2D-847D78F81E42}"/>
              </a:ext>
            </a:extLst>
          </p:cNvPr>
          <p:cNvSpPr/>
          <p:nvPr/>
        </p:nvSpPr>
        <p:spPr>
          <a:xfrm>
            <a:off x="3600" y="0"/>
            <a:ext cx="121884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sp>
        <p:nvSpPr>
          <p:cNvPr id="48" name="Elipse 47" descr="Óvalo beige">
            <a:extLst>
              <a:ext uri="{FF2B5EF4-FFF2-40B4-BE49-F238E27FC236}">
                <a16:creationId xmlns:a16="http://schemas.microsoft.com/office/drawing/2014/main" id="{7799BEE8-A94D-443E-9846-2D1F32C5794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6" name="Rectángulo 25" descr="Rectángulo azul">
            <a:extLst>
              <a:ext uri="{FF2B5EF4-FFF2-40B4-BE49-F238E27FC236}">
                <a16:creationId xmlns:a16="http://schemas.microsoft.com/office/drawing/2014/main" id="{B743B096-6BB3-4330-9D5B-22EEBAF87BEE}"/>
              </a:ext>
            </a:extLst>
          </p:cNvPr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7" name="Elipse 26" descr="Círculo azul">
            <a:extLst>
              <a:ext uri="{FF2B5EF4-FFF2-40B4-BE49-F238E27FC236}">
                <a16:creationId xmlns:a16="http://schemas.microsoft.com/office/drawing/2014/main" id="{48354ED0-9392-4301-B2D6-A5335876F77D}"/>
              </a:ext>
            </a:extLst>
          </p:cNvPr>
          <p:cNvSpPr/>
          <p:nvPr/>
        </p:nvSpPr>
        <p:spPr>
          <a:xfrm>
            <a:off x="1557528" y="2004364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8" name="Elipse 27" descr="Círculo azul">
            <a:extLst>
              <a:ext uri="{FF2B5EF4-FFF2-40B4-BE49-F238E27FC236}">
                <a16:creationId xmlns:a16="http://schemas.microsoft.com/office/drawing/2014/main" id="{0AD89AAC-7A26-4BF6-8BF7-D301C467BE24}"/>
              </a:ext>
            </a:extLst>
          </p:cNvPr>
          <p:cNvSpPr/>
          <p:nvPr/>
        </p:nvSpPr>
        <p:spPr>
          <a:xfrm>
            <a:off x="7790688" y="1981199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1CE755E-A3DE-48FA-953D-4B2CFF01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ES" sz="1000" smtClean="0"/>
              <a:t>9</a:t>
            </a:fld>
            <a:endParaRPr lang="es-ES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558CBCC-46BE-4654-9B01-07B35CF17C3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EL EQUIPO</a:t>
            </a:r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D70BF709-D6E1-4AFF-A538-E9F7D1A452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white"/>
        <p:txBody>
          <a:bodyPr rtlCol="0">
            <a:norm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dirty="0"/>
              <a:t>Iker Arteaga</a:t>
            </a:r>
          </a:p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sz="1600" i="1" dirty="0">
                <a:solidFill>
                  <a:schemeClr val="bg2"/>
                </a:solidFill>
                <a:latin typeface="+mn-lt"/>
              </a:rPr>
              <a:t>Director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8CE3A891-B3D6-4B07-A0B9-8F86A9EE58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white">
          <a:xfrm>
            <a:off x="4745831" y="5628583"/>
            <a:ext cx="2700338" cy="738187"/>
          </a:xfrm>
        </p:spPr>
        <p:txBody>
          <a:bodyPr rtlCol="0"/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dirty="0"/>
              <a:t>Naiara Padilla</a:t>
            </a:r>
          </a:p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sz="1600" i="1" dirty="0">
                <a:solidFill>
                  <a:schemeClr val="bg2"/>
                </a:solidFill>
                <a:latin typeface="+mn-lt"/>
              </a:rPr>
              <a:t>Propietaria</a:t>
            </a:r>
          </a:p>
        </p:txBody>
      </p:sp>
      <p:sp>
        <p:nvSpPr>
          <p:cNvPr id="44" name="Marcador de texto 43">
            <a:extLst>
              <a:ext uri="{FF2B5EF4-FFF2-40B4-BE49-F238E27FC236}">
                <a16:creationId xmlns:a16="http://schemas.microsoft.com/office/drawing/2014/main" id="{C7D8CB18-31C2-421A-B086-BCC239E2F5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white"/>
        <p:txBody>
          <a:bodyPr rtlCol="0"/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dirty="0"/>
              <a:t>David Serna</a:t>
            </a:r>
          </a:p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ES" sz="1600" i="1" dirty="0">
                <a:solidFill>
                  <a:schemeClr val="bg2"/>
                </a:solidFill>
                <a:latin typeface="+mn-lt"/>
              </a:rPr>
              <a:t>Empleado clave</a:t>
            </a:r>
          </a:p>
        </p:txBody>
      </p:sp>
      <p:sp>
        <p:nvSpPr>
          <p:cNvPr id="49" name="objeto 6" descr="Rectángulo beige">
            <a:extLst>
              <a:ext uri="{FF2B5EF4-FFF2-40B4-BE49-F238E27FC236}">
                <a16:creationId xmlns:a16="http://schemas.microsoft.com/office/drawing/2014/main" id="{E67B2D0F-2920-4165-BC82-05237362DABB}"/>
              </a:ext>
            </a:extLst>
          </p:cNvPr>
          <p:cNvSpPr/>
          <p:nvPr/>
        </p:nvSpPr>
        <p:spPr bwMode="ltGray">
          <a:xfrm>
            <a:off x="957251" y="1352776"/>
            <a:ext cx="2286000" cy="0"/>
          </a:xfrm>
          <a:custGeom>
            <a:avLst/>
            <a:gdLst/>
            <a:ahLst/>
            <a:cxnLst/>
            <a:rect l="l" t="t" r="r" b="b"/>
            <a:pathLst>
              <a:path w="1934210">
                <a:moveTo>
                  <a:pt x="0" y="0"/>
                </a:moveTo>
                <a:lnTo>
                  <a:pt x="193360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pic>
        <p:nvPicPr>
          <p:cNvPr id="53" name="Marcador de posición de imagen 52" descr="Un hombre">
            <a:extLst>
              <a:ext uri="{FF2B5EF4-FFF2-40B4-BE49-F238E27FC236}">
                <a16:creationId xmlns:a16="http://schemas.microsoft.com/office/drawing/2014/main" id="{4F21771F-9679-4088-A72C-1BE0AC04B6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1" name="Marcador de posición de imagen 60" descr="Un hombre">
            <a:extLst>
              <a:ext uri="{FF2B5EF4-FFF2-40B4-BE49-F238E27FC236}">
                <a16:creationId xmlns:a16="http://schemas.microsoft.com/office/drawing/2014/main" id="{FF5F0811-386E-4C21-BC9F-29D6AEEA7A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05572" y="2196083"/>
            <a:ext cx="2414016" cy="2414016"/>
          </a:xfrm>
        </p:spPr>
      </p:pic>
      <p:sp>
        <p:nvSpPr>
          <p:cNvPr id="29" name="Elipse 28" descr="Círculo beige">
            <a:extLst>
              <a:ext uri="{FF2B5EF4-FFF2-40B4-BE49-F238E27FC236}">
                <a16:creationId xmlns:a16="http://schemas.microsoft.com/office/drawing/2014/main" id="{23AE393F-46ED-4451-AACA-7EC20B0EE16F}"/>
              </a:ext>
            </a:extLst>
          </p:cNvPr>
          <p:cNvSpPr/>
          <p:nvPr/>
        </p:nvSpPr>
        <p:spPr>
          <a:xfrm>
            <a:off x="4111752" y="1544325"/>
            <a:ext cx="3968496" cy="396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57" name="Marcador de posición de imagen 56" descr="Una mujer">
            <a:extLst>
              <a:ext uri="{FF2B5EF4-FFF2-40B4-BE49-F238E27FC236}">
                <a16:creationId xmlns:a16="http://schemas.microsoft.com/office/drawing/2014/main" id="{097D4C55-25B9-4F31-8D16-7968DEF7658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9040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9238_TF23188392" id="{F1A4FF75-0337-499B-B5AB-B2509398CEA7}" vid="{0D7670FE-5D26-47F2-BB16-139DDA547B53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servicios profesionales</Template>
  <TotalTime>5</TotalTime>
  <Words>833</Words>
  <Application>Microsoft Office PowerPoint</Application>
  <PresentationFormat>Panorámica</PresentationFormat>
  <Paragraphs>116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Arial </vt:lpstr>
      <vt:lpstr>Calibri</vt:lpstr>
      <vt:lpstr>Gill Sans MT</vt:lpstr>
      <vt:lpstr>Tema de Office</vt:lpstr>
      <vt:lpstr>APARTAMENTO INTELIGENTE MULTIFUNCIONAL DOMOSYNC</vt:lpstr>
      <vt:lpstr>NUESTRA GRAN IDEA</vt:lpstr>
      <vt:lpstr>DIAGRAMA DE BLOQUES</vt:lpstr>
      <vt:lpstr>DIAGRAMA DE FLUJO</vt:lpstr>
      <vt:lpstr>REQUISITOS FUNCIONALES</vt:lpstr>
      <vt:lpstr>REQUISITOS NO FUNCIONALES</vt:lpstr>
      <vt:lpstr>PROTOTIPO Y PRODUCCIÓN</vt:lpstr>
      <vt:lpstr>FINANCIACIÓN NECESARIA</vt:lpstr>
      <vt:lpstr>EL EQUIPO</vt:lpstr>
      <vt:lpstr>PRINCIPALES COMPETIDORES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juangenbaiter@gmail.com</dc:creator>
  <cp:lastModifiedBy>juangenbaiter@gmail.com</cp:lastModifiedBy>
  <cp:revision>1</cp:revision>
  <dcterms:created xsi:type="dcterms:W3CDTF">2024-12-10T09:04:01Z</dcterms:created>
  <dcterms:modified xsi:type="dcterms:W3CDTF">2024-12-10T09:09:58Z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